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4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EE9F-3105-4313-892E-66B1C7465DB2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4996-5D0D-4E9B-856C-8F70FDD5B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23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EE9F-3105-4313-892E-66B1C7465DB2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4996-5D0D-4E9B-856C-8F70FDD5B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7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EE9F-3105-4313-892E-66B1C7465DB2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4996-5D0D-4E9B-856C-8F70FDD5B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6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EE9F-3105-4313-892E-66B1C7465DB2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4996-5D0D-4E9B-856C-8F70FDD5B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405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EE9F-3105-4313-892E-66B1C7465DB2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4996-5D0D-4E9B-856C-8F70FDD5B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99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EE9F-3105-4313-892E-66B1C7465DB2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4996-5D0D-4E9B-856C-8F70FDD5B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59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EE9F-3105-4313-892E-66B1C7465DB2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4996-5D0D-4E9B-856C-8F70FDD5B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62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EE9F-3105-4313-892E-66B1C7465DB2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4996-5D0D-4E9B-856C-8F70FDD5B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62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EE9F-3105-4313-892E-66B1C7465DB2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4996-5D0D-4E9B-856C-8F70FDD5B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0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EE9F-3105-4313-892E-66B1C7465DB2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4996-5D0D-4E9B-856C-8F70FDD5B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03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EE9F-3105-4313-892E-66B1C7465DB2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A4996-5D0D-4E9B-856C-8F70FDD5B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68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8EE9F-3105-4313-892E-66B1C7465DB2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A4996-5D0D-4E9B-856C-8F70FDD5B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69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43" y="6027377"/>
            <a:ext cx="1919616" cy="7033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5667" y="6027377"/>
            <a:ext cx="662808" cy="743564"/>
          </a:xfrm>
          <a:prstGeom prst="rect">
            <a:avLst/>
          </a:prstGeom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B8424EE8-A263-C801-BCB7-A386040329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3645" y="1190477"/>
            <a:ext cx="1557829" cy="3863898"/>
          </a:xfrm>
          <a:prstGeom prst="rect">
            <a:avLst/>
          </a:prstGeom>
        </p:spPr>
      </p:pic>
      <p:pic>
        <p:nvPicPr>
          <p:cNvPr id="9" name="Picture 10" descr="Text&#10;&#10;Description automatically generated">
            <a:extLst>
              <a:ext uri="{FF2B5EF4-FFF2-40B4-BE49-F238E27FC236}">
                <a16:creationId xmlns:a16="http://schemas.microsoft.com/office/drawing/2014/main" id="{1AF03418-1BFA-F95F-0736-19461C0906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3337" y="1116136"/>
            <a:ext cx="1474323" cy="4402873"/>
          </a:xfrm>
          <a:prstGeom prst="rect">
            <a:avLst/>
          </a:prstGeom>
        </p:spPr>
      </p:pic>
      <p:pic>
        <p:nvPicPr>
          <p:cNvPr id="10" name="Picture 11">
            <a:extLst>
              <a:ext uri="{FF2B5EF4-FFF2-40B4-BE49-F238E27FC236}">
                <a16:creationId xmlns:a16="http://schemas.microsoft.com/office/drawing/2014/main" id="{2B984138-74DE-E8AB-B66B-852495AAF6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29275" y="1097550"/>
            <a:ext cx="1538935" cy="4114800"/>
          </a:xfrm>
          <a:prstGeom prst="rect">
            <a:avLst/>
          </a:prstGeom>
        </p:spPr>
      </p:pic>
      <p:pic>
        <p:nvPicPr>
          <p:cNvPr id="11" name="Picture 12" descr="Text&#10;&#10;Description automatically generated">
            <a:extLst>
              <a:ext uri="{FF2B5EF4-FFF2-40B4-BE49-F238E27FC236}">
                <a16:creationId xmlns:a16="http://schemas.microsoft.com/office/drawing/2014/main" id="{46EB4D1D-4937-EE3F-39EA-88018F9BE90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21543" y="1116135"/>
            <a:ext cx="1318350" cy="4347117"/>
          </a:xfrm>
          <a:prstGeom prst="rect">
            <a:avLst/>
          </a:prstGeom>
        </p:spPr>
      </p:pic>
      <p:pic>
        <p:nvPicPr>
          <p:cNvPr id="12" name="Picture 13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8B8A6945-EC61-50D8-535C-D72D185743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72452" y="1153306"/>
            <a:ext cx="1803508" cy="4114800"/>
          </a:xfrm>
          <a:prstGeom prst="rect">
            <a:avLst/>
          </a:prstGeom>
        </p:spPr>
      </p:pic>
      <p:pic>
        <p:nvPicPr>
          <p:cNvPr id="13" name="Picture 14">
            <a:extLst>
              <a:ext uri="{FF2B5EF4-FFF2-40B4-BE49-F238E27FC236}">
                <a16:creationId xmlns:a16="http://schemas.microsoft.com/office/drawing/2014/main" id="{FEF8E1F6-04FD-4B14-2376-AE7EBA4DE20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24732" y="1117529"/>
            <a:ext cx="1685925" cy="40005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7B2E793-77A3-6766-DAF0-89700119D061}"/>
              </a:ext>
            </a:extLst>
          </p:cNvPr>
          <p:cNvSpPr/>
          <p:nvPr/>
        </p:nvSpPr>
        <p:spPr>
          <a:xfrm flipV="1">
            <a:off x="118471" y="803835"/>
            <a:ext cx="11951610" cy="856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882789" y="361852"/>
            <a:ext cx="4477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Mastery Lesson Structure at </a:t>
            </a:r>
            <a:r>
              <a:rPr lang="en-GB" b="1" dirty="0" err="1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Beechcroft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424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558602"/>
              </p:ext>
            </p:extLst>
          </p:nvPr>
        </p:nvGraphicFramePr>
        <p:xfrm>
          <a:off x="207814" y="3412653"/>
          <a:ext cx="11754200" cy="3301492"/>
        </p:xfrm>
        <a:graphic>
          <a:graphicData uri="http://schemas.openxmlformats.org/drawingml/2006/table">
            <a:tbl>
              <a:tblPr firstRow="1" firstCol="1" bandRow="1"/>
              <a:tblGrid>
                <a:gridCol w="2211977">
                  <a:extLst>
                    <a:ext uri="{9D8B030D-6E8A-4147-A177-3AD203B41FA5}">
                      <a16:colId xmlns:a16="http://schemas.microsoft.com/office/drawing/2014/main" val="2622910633"/>
                    </a:ext>
                  </a:extLst>
                </a:gridCol>
                <a:gridCol w="2578979">
                  <a:extLst>
                    <a:ext uri="{9D8B030D-6E8A-4147-A177-3AD203B41FA5}">
                      <a16:colId xmlns:a16="http://schemas.microsoft.com/office/drawing/2014/main" val="594189248"/>
                    </a:ext>
                  </a:extLst>
                </a:gridCol>
                <a:gridCol w="2598818">
                  <a:extLst>
                    <a:ext uri="{9D8B030D-6E8A-4147-A177-3AD203B41FA5}">
                      <a16:colId xmlns:a16="http://schemas.microsoft.com/office/drawing/2014/main" val="3304546660"/>
                    </a:ext>
                  </a:extLst>
                </a:gridCol>
                <a:gridCol w="2400434">
                  <a:extLst>
                    <a:ext uri="{9D8B030D-6E8A-4147-A177-3AD203B41FA5}">
                      <a16:colId xmlns:a16="http://schemas.microsoft.com/office/drawing/2014/main" val="3835987661"/>
                    </a:ext>
                  </a:extLst>
                </a:gridCol>
                <a:gridCol w="1963992">
                  <a:extLst>
                    <a:ext uri="{9D8B030D-6E8A-4147-A177-3AD203B41FA5}">
                      <a16:colId xmlns:a16="http://schemas.microsoft.com/office/drawing/2014/main" val="63908241"/>
                    </a:ext>
                  </a:extLst>
                </a:gridCol>
              </a:tblGrid>
              <a:tr h="627876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Targeted support for identified children/lowest 20%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(Based on knowledge of children through data analysis, observation and pupil voice)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Teachers - SENDCO - Subject Leaders – Learning Assistants </a:t>
                      </a: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5508" marR="1550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623142"/>
                  </a:ext>
                </a:extLst>
              </a:tr>
              <a:tr h="18909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Scaffolding and structured practice</a:t>
                      </a: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Temporary support to enable children to access the learning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Physical stem sentences </a:t>
                      </a:r>
                      <a:endParaRPr lang="en-GB" sz="8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Worked/partially worked examples 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08" marR="15508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Cognitive load </a:t>
                      </a: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is the core content? </a:t>
                      </a: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Tier</a:t>
                      </a:r>
                      <a:r>
                        <a:rPr lang="en-GB" sz="8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 2 language key focus 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baseline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Need to know, neat to know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Allows </a:t>
                      </a: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learning to be chunked into manageable sections 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Talking tins/technology/now and next boards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5508" marR="15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Explicit modelling and instruction</a:t>
                      </a: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Connect, explain, example, attempt, apply and challenge</a:t>
                      </a: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Safe, familiar learning routines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Task boards 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Chunking knowledge notes/learning into </a:t>
                      </a:r>
                      <a:r>
                        <a:rPr lang="en-GB" sz="8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manageable </a:t>
                      </a: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sections 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Over emphasising vocabulary – explicitly using in oral and written explanations </a:t>
                      </a:r>
                      <a:endParaRPr lang="en-GB" sz="8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Repetition of modelling</a:t>
                      </a:r>
                      <a:r>
                        <a:rPr lang="en-GB" sz="800" baseline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 </a:t>
                      </a: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5508" marR="15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Alternative ways of recording </a:t>
                      </a: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Word paths, question stems, sentence stems 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Drawing, scribing, Clicker, whiteboards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Sensory alternatives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Technology to support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08" marR="15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Additional targeted adult support </a:t>
                      </a: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8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marL="0" marR="0" lvl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Teacher and LA to support children </a:t>
                      </a:r>
                      <a:endParaRPr lang="en-GB" sz="800" b="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marL="0" marR="0" lvl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8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/>
                        </a:rPr>
                        <a:t>Pre teaching </a:t>
                      </a:r>
                      <a:endParaRPr lang="en-GB" sz="8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 smtClean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Social stories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b="0" i="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Sensory/movement breaks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b="0" i="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1:1 reading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b="0" i="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Saying name before instructions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b="0" i="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Learning tools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b="0" i="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Links with specialist teacher and SALT advice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b="0" i="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Multisensory approach,</a:t>
                      </a:r>
                      <a:endParaRPr lang="en-GB" sz="8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08" marR="15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106015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56" y="6010752"/>
            <a:ext cx="1919616" cy="7033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6489" y="6284422"/>
            <a:ext cx="470471" cy="527793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442384"/>
              </p:ext>
            </p:extLst>
          </p:nvPr>
        </p:nvGraphicFramePr>
        <p:xfrm>
          <a:off x="207814" y="456620"/>
          <a:ext cx="11754200" cy="2910205"/>
        </p:xfrm>
        <a:graphic>
          <a:graphicData uri="http://schemas.openxmlformats.org/drawingml/2006/table">
            <a:tbl>
              <a:tblPr firstRow="1" firstCol="1" bandRow="1"/>
              <a:tblGrid>
                <a:gridCol w="1306022">
                  <a:extLst>
                    <a:ext uri="{9D8B030D-6E8A-4147-A177-3AD203B41FA5}">
                      <a16:colId xmlns:a16="http://schemas.microsoft.com/office/drawing/2014/main" val="2622910633"/>
                    </a:ext>
                  </a:extLst>
                </a:gridCol>
                <a:gridCol w="1306023">
                  <a:extLst>
                    <a:ext uri="{9D8B030D-6E8A-4147-A177-3AD203B41FA5}">
                      <a16:colId xmlns:a16="http://schemas.microsoft.com/office/drawing/2014/main" val="1070371085"/>
                    </a:ext>
                  </a:extLst>
                </a:gridCol>
                <a:gridCol w="1306021">
                  <a:extLst>
                    <a:ext uri="{9D8B030D-6E8A-4147-A177-3AD203B41FA5}">
                      <a16:colId xmlns:a16="http://schemas.microsoft.com/office/drawing/2014/main" val="2817829575"/>
                    </a:ext>
                  </a:extLst>
                </a:gridCol>
                <a:gridCol w="1306023">
                  <a:extLst>
                    <a:ext uri="{9D8B030D-6E8A-4147-A177-3AD203B41FA5}">
                      <a16:colId xmlns:a16="http://schemas.microsoft.com/office/drawing/2014/main" val="4120898299"/>
                    </a:ext>
                  </a:extLst>
                </a:gridCol>
                <a:gridCol w="1306022">
                  <a:extLst>
                    <a:ext uri="{9D8B030D-6E8A-4147-A177-3AD203B41FA5}">
                      <a16:colId xmlns:a16="http://schemas.microsoft.com/office/drawing/2014/main" val="2650070301"/>
                    </a:ext>
                  </a:extLst>
                </a:gridCol>
                <a:gridCol w="1306022">
                  <a:extLst>
                    <a:ext uri="{9D8B030D-6E8A-4147-A177-3AD203B41FA5}">
                      <a16:colId xmlns:a16="http://schemas.microsoft.com/office/drawing/2014/main" val="3287272285"/>
                    </a:ext>
                  </a:extLst>
                </a:gridCol>
                <a:gridCol w="1306023">
                  <a:extLst>
                    <a:ext uri="{9D8B030D-6E8A-4147-A177-3AD203B41FA5}">
                      <a16:colId xmlns:a16="http://schemas.microsoft.com/office/drawing/2014/main" val="3937844543"/>
                    </a:ext>
                  </a:extLst>
                </a:gridCol>
                <a:gridCol w="1306021">
                  <a:extLst>
                    <a:ext uri="{9D8B030D-6E8A-4147-A177-3AD203B41FA5}">
                      <a16:colId xmlns:a16="http://schemas.microsoft.com/office/drawing/2014/main" val="2866000623"/>
                    </a:ext>
                  </a:extLst>
                </a:gridCol>
                <a:gridCol w="1306023">
                  <a:extLst>
                    <a:ext uri="{9D8B030D-6E8A-4147-A177-3AD203B41FA5}">
                      <a16:colId xmlns:a16="http://schemas.microsoft.com/office/drawing/2014/main" val="158361186"/>
                    </a:ext>
                  </a:extLst>
                </a:gridCol>
              </a:tblGrid>
              <a:tr h="677860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Universal quality first teaching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(embedded within all  classrooms)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Teachers – Subject Leaders – Curriculum Lead – Learning Assistants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08" marR="1550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08708"/>
                  </a:ext>
                </a:extLst>
              </a:tr>
              <a:tr h="20438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Structured, pre-planned and prepared sequence of lessons</a:t>
                      </a: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 smtClean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Schemes of work support</a:t>
                      </a:r>
                      <a:r>
                        <a:rPr lang="en-GB" sz="800" baseline="0" dirty="0" smtClean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 effective curriculum sequencing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CUSP learning resources and Learning Questions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Clear subject </a:t>
                      </a:r>
                      <a:r>
                        <a:rPr lang="en-GB" sz="800" dirty="0" smtClean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planning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 smtClean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 smtClean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Long term plans identify overall sequencing and rationale </a:t>
                      </a: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5508" marR="15508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Positive, high expectations and aspirations for all </a:t>
                      </a: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Specific praise and reward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Behaviour policy/ classroom routines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Learning behaviours </a:t>
                      </a:r>
                      <a:endParaRPr lang="en-GB" sz="800" dirty="0" smtClean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 smtClean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 smtClean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No ceiling to learning </a:t>
                      </a: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5508" marR="15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Explicit vocabulary teaching and choice of language</a:t>
                      </a: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Oral language in EYFS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 smtClean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Vocabulary explicitly taught and revisited</a:t>
                      </a:r>
                      <a:r>
                        <a:rPr lang="en-GB" sz="800" baseline="0" dirty="0" smtClean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baseline="0" dirty="0" smtClean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Knowledge </a:t>
                      </a: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organisers, vocabulary mats/strips, dual coding 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Displayed 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Orally rehearsed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5508" marR="15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Explicit modelling and demonstration</a:t>
                      </a: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Enhancements to provision </a:t>
                      </a:r>
                      <a:endParaRPr lang="en-GB" sz="1050"/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Metacognitive thinking 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My turn</a:t>
                      </a:r>
                      <a:endParaRPr lang="en-GB" sz="800" dirty="0">
                        <a:latin typeface="Century Gothic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Our turn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Your turn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Stuck strategies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5508" marR="15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Clear chunked instructions – small steps learning 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b="0" i="0" u="none" strike="noStrike" noProof="0" dirty="0">
                        <a:effectLst/>
                        <a:latin typeface="Century Gothic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b="0" i="0" u="none" strike="noStrike" noProof="0" dirty="0">
                          <a:effectLst/>
                          <a:latin typeface="Century Gothic"/>
                        </a:rPr>
                        <a:t>My turn</a:t>
                      </a:r>
                      <a:endParaRPr lang="en-GB" sz="800" b="0" i="0" u="none" strike="noStrike" noProof="0" dirty="0">
                        <a:effectLst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b="0" i="0" u="none" strike="noStrike" noProof="0" dirty="0">
                          <a:effectLst/>
                          <a:latin typeface="Century Gothic"/>
                        </a:rPr>
                        <a:t>Our turn</a:t>
                      </a:r>
                      <a:endParaRPr lang="en-US" sz="800" b="0" i="0" u="none" strike="noStrike" noProof="0" dirty="0">
                        <a:effectLst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b="0" i="0" u="none" strike="noStrike" noProof="0" dirty="0">
                          <a:effectLst/>
                          <a:latin typeface="Century Gothic"/>
                        </a:rPr>
                        <a:t>Your turn</a:t>
                      </a:r>
                      <a:endParaRPr lang="en-GB" sz="1050" dirty="0"/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b="0" i="0" u="none" strike="noStrike" noProof="0" dirty="0">
                        <a:effectLst/>
                        <a:latin typeface="Century Gothic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Manipulatives </a:t>
                      </a:r>
                    </a:p>
                  </a:txBody>
                  <a:tcPr marL="15508" marR="15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Frequent checking of understanding </a:t>
                      </a: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Retrieval practice 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Cumulative quizzing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Mini white boards 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Visual check ins </a:t>
                      </a:r>
                    </a:p>
                  </a:txBody>
                  <a:tcPr marL="15508" marR="15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Responsive teaching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Talk partners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LA or teacher working with specific groups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latin typeface="Century Gothic"/>
                        </a:rPr>
                        <a:t>Awareness of class needs 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5508" marR="15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Accurate and continued assessment </a:t>
                      </a: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/>
                          <a:cs typeface="Times New Roman"/>
                        </a:rPr>
                        <a:t>Observing during provision </a:t>
                      </a:r>
                      <a:endParaRPr lang="en-GB" sz="800" dirty="0">
                        <a:latin typeface="Century Gothic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1000" dirty="0">
                        <a:latin typeface="Century Gothic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Constructive and instant feedback at the point of learning 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5508" marR="15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00" b="1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Review, repeat, recall, retrieve </a:t>
                      </a: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Provision supports retrieval of key concepts and learning 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Making connections to prior learning </a:t>
                      </a: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Oral rehearsal</a:t>
                      </a:r>
                      <a:endParaRPr lang="en-GB" sz="800" dirty="0"/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 smtClean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Low stakes</a:t>
                      </a:r>
                      <a:r>
                        <a:rPr lang="en-GB" sz="800" baseline="0" dirty="0" smtClean="0">
                          <a:effectLst/>
                          <a:latin typeface="Century Gothic"/>
                          <a:ea typeface="Calibri" panose="020F0502020204030204" pitchFamily="34" charset="0"/>
                          <a:cs typeface="Times New Roman"/>
                        </a:rPr>
                        <a:t> assessment </a:t>
                      </a:r>
                      <a:endParaRPr lang="en-GB" sz="800" dirty="0">
                        <a:effectLst/>
                        <a:latin typeface="Century Gothic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15508" marR="155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71766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571840" y="87288"/>
            <a:ext cx="5323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 and Learning Provision at Beechcroft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496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438</Words>
  <Application>Microsoft Office PowerPoint</Application>
  <PresentationFormat>Widescreen</PresentationFormat>
  <Paragraphs>151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</vt:vector>
  </TitlesOfParts>
  <Company>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Hawker</dc:creator>
  <cp:lastModifiedBy>Kendall Stuart-smith</cp:lastModifiedBy>
  <cp:revision>7</cp:revision>
  <cp:lastPrinted>2022-11-18T14:17:05Z</cp:lastPrinted>
  <dcterms:created xsi:type="dcterms:W3CDTF">2022-11-03T16:26:09Z</dcterms:created>
  <dcterms:modified xsi:type="dcterms:W3CDTF">2022-11-19T19:51:32Z</dcterms:modified>
</cp:coreProperties>
</file>